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5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900" y="4254500"/>
            <a:ext cx="6934200" cy="4406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3701034" y="368300"/>
            <a:ext cx="58567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Plant of the day: Marshelder</a:t>
            </a:r>
          </a:p>
        </p:txBody>
      </p:sp>
      <p:sp>
        <p:nvSpPr>
          <p:cNvPr id="121" name="Shape 121"/>
          <p:cNvSpPr/>
          <p:nvPr/>
        </p:nvSpPr>
        <p:spPr>
          <a:xfrm>
            <a:off x="827938" y="1765299"/>
            <a:ext cx="1160292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Close relative of ragweed and sunflower</a:t>
            </a:r>
          </a:p>
          <a:p>
            <a:pPr marL="444500" indent="-444500" algn="l">
              <a:buSzPct val="75000"/>
              <a:buChar char="•"/>
            </a:pPr>
            <a:r>
              <a:t>Domesticated in eastern North America as an oilseed</a:t>
            </a:r>
          </a:p>
          <a:p>
            <a:pPr marL="444500" indent="-444500" algn="l">
              <a:buSzPct val="75000"/>
              <a:buChar char="•"/>
            </a:pPr>
            <a:r>
              <a:t>Domesticated form now extinct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Domestication Syndrome</a:t>
            </a:r>
          </a:p>
        </p:txBody>
      </p:sp>
      <p:sp>
        <p:nvSpPr>
          <p:cNvPr id="149" name="Shape 149"/>
          <p:cNvSpPr/>
          <p:nvPr/>
        </p:nvSpPr>
        <p:spPr>
          <a:xfrm>
            <a:off x="1022095" y="2686050"/>
            <a:ext cx="110998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domestication syndrome describes the properties that distinguish a certain crop from it’s wild progenitor. </a:t>
            </a:r>
          </a:p>
        </p:txBody>
      </p:sp>
      <p:sp>
        <p:nvSpPr>
          <p:cNvPr id="150" name="Shape 150"/>
          <p:cNvSpPr/>
          <p:nvPr/>
        </p:nvSpPr>
        <p:spPr>
          <a:xfrm>
            <a:off x="719277" y="4851400"/>
            <a:ext cx="11566246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THINK - PAIR - SHARE</a:t>
            </a:r>
          </a:p>
          <a:p>
            <a:pPr/>
          </a:p>
          <a:p>
            <a:pPr/>
            <a:r>
              <a:t>What are some domestication traits?</a:t>
            </a:r>
          </a:p>
          <a:p>
            <a:pPr/>
            <a:r>
              <a:t>What about for seed crops vs. root crops vs. fruit crops?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traits</a:t>
            </a:r>
          </a:p>
        </p:txBody>
      </p:sp>
      <p:sp>
        <p:nvSpPr>
          <p:cNvPr id="153" name="Shape 153"/>
          <p:cNvSpPr/>
          <p:nvPr/>
        </p:nvSpPr>
        <p:spPr>
          <a:xfrm>
            <a:off x="4257039" y="2895599"/>
            <a:ext cx="44907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A lack of shattering</a:t>
            </a:r>
          </a:p>
        </p:txBody>
      </p:sp>
      <p:pic>
        <p:nvPicPr>
          <p:cNvPr id="1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" y="3898900"/>
            <a:ext cx="8959174" cy="4459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traits</a:t>
            </a:r>
          </a:p>
        </p:txBody>
      </p:sp>
      <p:sp>
        <p:nvSpPr>
          <p:cNvPr id="157" name="Shape 157"/>
          <p:cNvSpPr/>
          <p:nvPr/>
        </p:nvSpPr>
        <p:spPr>
          <a:xfrm>
            <a:off x="4857165" y="2800350"/>
            <a:ext cx="32904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Less branching</a:t>
            </a:r>
          </a:p>
        </p:txBody>
      </p:sp>
      <p:pic>
        <p:nvPicPr>
          <p:cNvPr id="15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4502" y="3644900"/>
            <a:ext cx="8455796" cy="5637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traits</a:t>
            </a:r>
          </a:p>
        </p:txBody>
      </p:sp>
      <p:pic>
        <p:nvPicPr>
          <p:cNvPr id="16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005" y="4673600"/>
            <a:ext cx="9714790" cy="376663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4603419" y="2724150"/>
            <a:ext cx="37979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Fewer larger fruits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Domestication as a process</a:t>
            </a:r>
          </a:p>
        </p:txBody>
      </p:sp>
      <p:sp>
        <p:nvSpPr>
          <p:cNvPr id="165" name="Shape 165"/>
          <p:cNvSpPr/>
          <p:nvPr/>
        </p:nvSpPr>
        <p:spPr>
          <a:xfrm>
            <a:off x="673497" y="2539999"/>
            <a:ext cx="11657807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The distinction ‘domesticated’ or ‘not domesticated’ is an over-simplification</a:t>
            </a: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Some crops have moved further along this process further than others.	</a:t>
            </a: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We can recognize different levels of domestication</a:t>
            </a:r>
          </a:p>
          <a:p>
            <a:pPr marL="8276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70416" indent="-370416" algn="l" defTabSz="457200"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How can we decide which level?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process</a:t>
            </a:r>
          </a:p>
        </p:txBody>
      </p:sp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8856"/>
            <a:ext cx="13004800" cy="494548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793267" y="7759700"/>
            <a:ext cx="30362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Domestication</a:t>
            </a:r>
          </a:p>
        </p:txBody>
      </p:sp>
      <p:sp>
        <p:nvSpPr>
          <p:cNvPr id="170" name="Shape 170"/>
          <p:cNvSpPr/>
          <p:nvPr/>
        </p:nvSpPr>
        <p:spPr>
          <a:xfrm>
            <a:off x="6051270" y="7759700"/>
            <a:ext cx="29850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Diversification</a:t>
            </a:r>
          </a:p>
        </p:txBody>
      </p:sp>
      <p:sp>
        <p:nvSpPr>
          <p:cNvPr id="171" name="Shape 171"/>
          <p:cNvSpPr/>
          <p:nvPr/>
        </p:nvSpPr>
        <p:spPr>
          <a:xfrm>
            <a:off x="9928910" y="7759700"/>
            <a:ext cx="27989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Improvement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process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8856"/>
            <a:ext cx="13004800" cy="494548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793267" y="7759700"/>
            <a:ext cx="30362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Domestication</a:t>
            </a:r>
          </a:p>
        </p:txBody>
      </p:sp>
      <p:sp>
        <p:nvSpPr>
          <p:cNvPr id="176" name="Shape 176"/>
          <p:cNvSpPr/>
          <p:nvPr/>
        </p:nvSpPr>
        <p:spPr>
          <a:xfrm>
            <a:off x="6051270" y="7759700"/>
            <a:ext cx="29850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Diversification</a:t>
            </a:r>
          </a:p>
        </p:txBody>
      </p:sp>
      <p:sp>
        <p:nvSpPr>
          <p:cNvPr id="177" name="Shape 177"/>
          <p:cNvSpPr/>
          <p:nvPr/>
        </p:nvSpPr>
        <p:spPr>
          <a:xfrm>
            <a:off x="9928910" y="7759700"/>
            <a:ext cx="27989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Improvement</a:t>
            </a:r>
          </a:p>
        </p:txBody>
      </p:sp>
      <p:sp>
        <p:nvSpPr>
          <p:cNvPr id="178" name="Shape 178"/>
          <p:cNvSpPr/>
          <p:nvPr/>
        </p:nvSpPr>
        <p:spPr>
          <a:xfrm>
            <a:off x="1212341" y="8512756"/>
            <a:ext cx="1058011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might improvement traits be different from domestication traits?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process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9473" y="2362200"/>
            <a:ext cx="9345854" cy="7144557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2177999" y="2012950"/>
            <a:ext cx="22988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Older 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process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Plants can have multiple origins of domestication </a:t>
            </a:r>
          </a:p>
          <a:p>
            <a:pPr lvl="1"/>
            <a:r>
              <a:t>Barley, bottlegourd, coconut, common bean</a:t>
            </a:r>
          </a:p>
          <a:p>
            <a:pPr/>
            <a:r>
              <a:t>Gene flow between cultivate crops and wild progenitors during domestication is also possible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Maize domestication</a:t>
            </a:r>
          </a:p>
        </p:txBody>
      </p:sp>
      <p:pic>
        <p:nvPicPr>
          <p:cNvPr id="1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8783" y="2736668"/>
            <a:ext cx="9287234" cy="6032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ctr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Crop domestication</a:t>
            </a:r>
          </a:p>
        </p:txBody>
      </p:sp>
      <p:pic>
        <p:nvPicPr>
          <p:cNvPr id="12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600450"/>
            <a:ext cx="7620000" cy="504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Maize domestication</a:t>
            </a:r>
          </a:p>
        </p:txBody>
      </p:sp>
      <p:pic>
        <p:nvPicPr>
          <p:cNvPr id="1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0361" y="2410255"/>
            <a:ext cx="5988367" cy="696954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7862214" y="8921750"/>
            <a:ext cx="38843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Hufford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et</a:t>
            </a:r>
            <a:r>
              <a:t>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al</a:t>
            </a:r>
            <a:r>
              <a:t>. 2012</a:t>
            </a:r>
          </a:p>
        </p:txBody>
      </p:sp>
      <p:sp>
        <p:nvSpPr>
          <p:cNvPr id="193" name="Shape 193"/>
          <p:cNvSpPr/>
          <p:nvPr/>
        </p:nvSpPr>
        <p:spPr>
          <a:xfrm>
            <a:off x="8832748" y="4552950"/>
            <a:ext cx="2654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Single origin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Maize domestication</a:t>
            </a:r>
          </a:p>
        </p:txBody>
      </p:sp>
      <p:pic>
        <p:nvPicPr>
          <p:cNvPr id="19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2762250"/>
            <a:ext cx="9613900" cy="586784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932459" y="8788844"/>
            <a:ext cx="54502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5310 year old maize cob! </a:t>
            </a:r>
          </a:p>
        </p:txBody>
      </p:sp>
      <p:sp>
        <p:nvSpPr>
          <p:cNvPr id="198" name="Shape 198"/>
          <p:cNvSpPr/>
          <p:nvPr/>
        </p:nvSpPr>
        <p:spPr>
          <a:xfrm>
            <a:off x="6800011" y="8788844"/>
            <a:ext cx="57547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Ramos-Madrigal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et al.</a:t>
            </a:r>
            <a:r>
              <a:t>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Detecting domestication genes</a:t>
            </a:r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59446"/>
            <a:ext cx="13004800" cy="518730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5935954" y="8902700"/>
            <a:ext cx="62128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Meyer and  Purugganan 2013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Detecting domestication genes</a:t>
            </a:r>
          </a:p>
        </p:txBody>
      </p:sp>
      <p:pic>
        <p:nvPicPr>
          <p:cNvPr id="2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3789" y="2727646"/>
            <a:ext cx="9577222" cy="382012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1782948" y="6927849"/>
            <a:ext cx="943890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THINK - PAIR - SHARE</a:t>
            </a:r>
          </a:p>
          <a:p>
            <a:pPr/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What are some weakness of each method?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genes</a:t>
            </a:r>
          </a:p>
        </p:txBody>
      </p:sp>
      <p:pic>
        <p:nvPicPr>
          <p:cNvPr id="2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707" y="2247850"/>
            <a:ext cx="10005386" cy="701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Domestication genes</a:t>
            </a:r>
          </a:p>
        </p:txBody>
      </p:sp>
      <p:sp>
        <p:nvSpPr>
          <p:cNvPr id="212" name="Shape 212"/>
          <p:cNvSpPr/>
          <p:nvPr/>
        </p:nvSpPr>
        <p:spPr>
          <a:xfrm>
            <a:off x="681354" y="2578099"/>
            <a:ext cx="11099801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A majority of domestication genes are transcription factors</a:t>
            </a:r>
          </a:p>
          <a:p>
            <a:pPr marL="444500" indent="-444500" algn="l">
              <a:buSzPct val="75000"/>
              <a:buChar char="•"/>
            </a:pPr>
            <a:r>
              <a:t>Are enriched for genes of large effect (loss of function alleles)</a:t>
            </a:r>
          </a:p>
          <a:p>
            <a:pPr marL="444500" indent="-444500" algn="l">
              <a:buSzPct val="75000"/>
              <a:buChar char="•"/>
            </a:pPr>
            <a:r>
              <a:t>Can be new mutations or be found in the wild progenitor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Genetic parallelism</a:t>
            </a:r>
          </a:p>
        </p:txBody>
      </p:sp>
      <p:sp>
        <p:nvSpPr>
          <p:cNvPr id="215" name="Shape 215"/>
          <p:cNvSpPr/>
          <p:nvPr/>
        </p:nvSpPr>
        <p:spPr>
          <a:xfrm>
            <a:off x="952500" y="2571749"/>
            <a:ext cx="11099800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Sticky rice is caused by a mutation in the WAXY gene</a:t>
            </a:r>
          </a:p>
          <a:p>
            <a:pPr marL="444500" indent="-444500" algn="l">
              <a:buSzPct val="75000"/>
              <a:buChar char="•"/>
            </a:pPr>
            <a:r>
              <a:t>Mutations in the same gene cause sticky varieties in broomcorn millet, foxtail millet and three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Amaranthus</a:t>
            </a:r>
            <a:r>
              <a:t> spp. pseudocereals </a:t>
            </a:r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5876544"/>
            <a:ext cx="5346067" cy="356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2632" y="5876544"/>
            <a:ext cx="5345233" cy="3563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Polyploidy and domestication</a:t>
            </a:r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4965" y="2806623"/>
            <a:ext cx="6992245" cy="6700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Polyploidy and domestication</a:t>
            </a:r>
          </a:p>
        </p:txBody>
      </p:sp>
      <p:pic>
        <p:nvPicPr>
          <p:cNvPr id="22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050" y="2527300"/>
            <a:ext cx="9593197" cy="6961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Polyploidy and domestication</a:t>
            </a:r>
          </a:p>
        </p:txBody>
      </p:sp>
      <p:pic>
        <p:nvPicPr>
          <p:cNvPr id="22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3150" y="2617129"/>
            <a:ext cx="5253937" cy="6525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Questions:</a:t>
            </a:r>
          </a:p>
        </p:txBody>
      </p:sp>
      <p:sp>
        <p:nvSpPr>
          <p:cNvPr id="127" name="Shape 127"/>
          <p:cNvSpPr/>
          <p:nvPr/>
        </p:nvSpPr>
        <p:spPr>
          <a:xfrm>
            <a:off x="1021655" y="3244849"/>
            <a:ext cx="10961490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Where, why and when were plants domesticated?</a:t>
            </a:r>
          </a:p>
          <a:p>
            <a:pPr marL="444500" indent="-444500" algn="l">
              <a:buSzPct val="75000"/>
              <a:buChar char="•"/>
            </a:pPr>
            <a:r>
              <a:t>What are domestication traits?</a:t>
            </a:r>
          </a:p>
          <a:p>
            <a:pPr marL="444500" indent="-444500" algn="l">
              <a:buSzPct val="75000"/>
              <a:buChar char="•"/>
            </a:pPr>
            <a:r>
              <a:t>What is the difference between domestication, diversification and improvement?</a:t>
            </a:r>
          </a:p>
          <a:p>
            <a:pPr marL="444500" indent="-444500" algn="l">
              <a:buSzPct val="75000"/>
              <a:buChar char="•"/>
            </a:pPr>
            <a:r>
              <a:t>What kinds of genetic changes are under selection during domestication?</a:t>
            </a:r>
          </a:p>
          <a:p>
            <a:pPr marL="444500" indent="-444500" algn="l">
              <a:buSzPct val="75000"/>
              <a:buChar char="•"/>
            </a:pPr>
            <a:r>
              <a:t>Do analyses of evolution under domestication inform us about evolution under natural selection?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Polyploidy and domestication</a:t>
            </a:r>
          </a:p>
        </p:txBody>
      </p:sp>
      <p:pic>
        <p:nvPicPr>
          <p:cNvPr id="2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2450" y="2838450"/>
            <a:ext cx="4279900" cy="582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Unanswered questions</a:t>
            </a:r>
          </a:p>
        </p:txBody>
      </p:sp>
      <p:sp>
        <p:nvSpPr>
          <p:cNvPr id="232" name="Shape 232"/>
          <p:cNvSpPr/>
          <p:nvPr/>
        </p:nvSpPr>
        <p:spPr>
          <a:xfrm>
            <a:off x="2020775" y="3111500"/>
            <a:ext cx="8963250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Why are some crops only weakly domesticated?</a:t>
            </a: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Are the major effect domestication genes/mutations cloned so far representative of other crops/genes/mutations?</a:t>
            </a: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What is the role of reproductive isolation in domestication? What about gene flow from wild relatives?</a:t>
            </a: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45722" indent="-345722" algn="l" defTabSz="457200">
              <a:buSzPct val="75000"/>
              <a:buChar char="•"/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Do domesticated plants carry high levels of genetic load?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1549400"/>
            <a:ext cx="8890000" cy="665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Centres of domestication</a:t>
            </a:r>
          </a:p>
        </p:txBody>
      </p:sp>
      <p:sp>
        <p:nvSpPr>
          <p:cNvPr id="131" name="Shape 131"/>
          <p:cNvSpPr/>
          <p:nvPr/>
        </p:nvSpPr>
        <p:spPr>
          <a:xfrm>
            <a:off x="2306901" y="8178799"/>
            <a:ext cx="8390998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Archaeological evidence suggests that hunter-gatherers independently began cultivating food plants in at least 12 regions of the world (Doebley et al. 2006)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Reasons for domestication</a:t>
            </a:r>
          </a:p>
        </p:txBody>
      </p:sp>
      <p:sp>
        <p:nvSpPr>
          <p:cNvPr id="134" name="Shape 134"/>
          <p:cNvSpPr/>
          <p:nvPr/>
        </p:nvSpPr>
        <p:spPr>
          <a:xfrm>
            <a:off x="3120948" y="3575049"/>
            <a:ext cx="676290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THINK - PAIR - SHARE</a:t>
            </a:r>
          </a:p>
          <a:p>
            <a:pPr/>
          </a:p>
          <a:p>
            <a:pPr/>
            <a:r>
              <a:t>Why were plants domesticated?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Speed of domestication</a:t>
            </a: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00" y="2568663"/>
            <a:ext cx="10229788" cy="7347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Speed of evolution</a:t>
            </a: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4570" y="2221017"/>
            <a:ext cx="4869470" cy="7220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Domestication bottlenecks</a:t>
            </a:r>
          </a:p>
        </p:txBody>
      </p:sp>
      <p:pic>
        <p:nvPicPr>
          <p:cNvPr id="1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" y="2519679"/>
            <a:ext cx="10358951" cy="5899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Domestication Bottlenecks</a:t>
            </a:r>
          </a:p>
        </p:txBody>
      </p:sp>
      <p:sp>
        <p:nvSpPr>
          <p:cNvPr id="146" name="Shape 146"/>
          <p:cNvSpPr/>
          <p:nvPr/>
        </p:nvSpPr>
        <p:spPr>
          <a:xfrm>
            <a:off x="489255" y="3003549"/>
            <a:ext cx="12205395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Breeding between cultivars or with wild progenitors can restore diversity.</a:t>
            </a:r>
          </a:p>
          <a:p>
            <a:pPr marL="444500" indent="-444500" algn="l">
              <a:buSzPct val="75000"/>
              <a:buChar char="•"/>
            </a:pPr>
            <a:r>
              <a:t>The level of bottleneck depends on the species and the level of domestication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